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36" r:id="rId2"/>
    <p:sldId id="256" r:id="rId3"/>
    <p:sldId id="277" r:id="rId4"/>
    <p:sldId id="260" r:id="rId5"/>
    <p:sldId id="276" r:id="rId6"/>
    <p:sldId id="279" r:id="rId7"/>
    <p:sldId id="261" r:id="rId8"/>
    <p:sldId id="275" r:id="rId9"/>
    <p:sldId id="262" r:id="rId10"/>
    <p:sldId id="280" r:id="rId11"/>
    <p:sldId id="274" r:id="rId12"/>
    <p:sldId id="264" r:id="rId13"/>
    <p:sldId id="281" r:id="rId14"/>
    <p:sldId id="285" r:id="rId15"/>
    <p:sldId id="286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4" r:id="rId27"/>
    <p:sldId id="303" r:id="rId28"/>
    <p:sldId id="305" r:id="rId29"/>
    <p:sldId id="306" r:id="rId30"/>
    <p:sldId id="273" r:id="rId31"/>
    <p:sldId id="311" r:id="rId32"/>
    <p:sldId id="312" r:id="rId33"/>
    <p:sldId id="313" r:id="rId34"/>
    <p:sldId id="314" r:id="rId35"/>
    <p:sldId id="315" r:id="rId36"/>
    <p:sldId id="316" r:id="rId37"/>
    <p:sldId id="340" r:id="rId38"/>
    <p:sldId id="337" r:id="rId39"/>
    <p:sldId id="338" r:id="rId40"/>
    <p:sldId id="339" r:id="rId41"/>
    <p:sldId id="341" r:id="rId42"/>
    <p:sldId id="342" r:id="rId43"/>
    <p:sldId id="343" r:id="rId44"/>
    <p:sldId id="344" r:id="rId45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77D8AC21-527C-AC10-7810-979DA3722E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46F9307-4AE9-1826-A5B3-0A92FE55294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39AB096-A627-434D-9C85-250B3DC31E7D}" type="datetimeFigureOut">
              <a:rPr lang="ru-RU"/>
              <a:pPr>
                <a:defRPr/>
              </a:pPr>
              <a:t>15.04.2024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D7B6225E-180B-31C1-4F02-AE1732FA98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9B96523D-4E65-2F12-30B5-2166794179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BF2214-F985-EC38-8443-AEFB21D048B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665ED0-7EFC-2C46-0862-3E40A506E1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E91044B-BAEB-459A-A2AB-B7CE3E4BA95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rgbClr val="008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7B77C6-225F-B927-F5AF-4AD17DDD3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2558A-83EE-44BD-B5DA-F0764FD9C09E}" type="datetimeFigureOut">
              <a:rPr lang="ru-RU"/>
              <a:pPr>
                <a:defRPr/>
              </a:pPr>
              <a:t>15.04.2024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70411F-5BC4-AAF1-B54D-B68A99389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274C82-F4A0-5CF1-8F6B-4883645FF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2E428-FE85-4465-850A-551070E48D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8794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BEE9E0-766D-7C86-35EB-B6F1C6DE9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484DF-5BAB-4DFA-91E9-80DDBF1E2D21}" type="datetimeFigureOut">
              <a:rPr lang="ru-RU"/>
              <a:pPr>
                <a:defRPr/>
              </a:pPr>
              <a:t>15.04.2024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F96B50-D6E0-814D-599D-767B7E2C6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368B5B-4479-9061-ADFE-EE9A7DDF4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2626A-B702-4B69-92DD-0F665AEADF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12066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52059A-2083-25C4-06B7-7BCC9189C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86A3F-1C7A-4C3D-800A-86EBCD2889E4}" type="datetimeFigureOut">
              <a:rPr lang="ru-RU"/>
              <a:pPr>
                <a:defRPr/>
              </a:pPr>
              <a:t>15.04.2024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2CAAB7-2D5B-074B-AE80-2B22EC3E4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14C1A2-C2F1-0751-F2A7-8535BBE94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6272F-0784-4E11-B623-BB489B8844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4505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440EB7-0C9C-82F7-D399-64CB8F8BD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CB76E-F689-4097-B01E-F254E3254DD0}" type="datetimeFigureOut">
              <a:rPr lang="ru-RU"/>
              <a:pPr>
                <a:defRPr/>
              </a:pPr>
              <a:t>15.04.2024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566C64-6CB2-E063-66E5-66D84C2E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C74B34-0349-539B-FC7A-33A1178A3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D0C34-AC1E-40B9-BD7D-B7AFD973C4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0137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F8F291-0082-B93A-A3E1-CBF81529F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46C20-4D8E-4910-AC94-CB145750EFF5}" type="datetimeFigureOut">
              <a:rPr lang="ru-RU"/>
              <a:pPr>
                <a:defRPr/>
              </a:pPr>
              <a:t>15.04.2024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365619-678D-B273-1B18-AC3ABA28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87CAA1-DBE9-5B95-2E4B-A9A784694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2A205-4114-41B7-8DBF-D894AB4BD9C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9804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1678637D-33E0-6252-7EB1-53D1B2E82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B6646-5D67-4DBD-8D27-ACD15A547AE5}" type="datetimeFigureOut">
              <a:rPr lang="ru-RU"/>
              <a:pPr>
                <a:defRPr/>
              </a:pPr>
              <a:t>15.04.2024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12CCA368-4A55-E1B6-D906-4740F607B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B18F292C-B8FD-D8E2-848D-EE40A3736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2BB3E-E181-463D-8ABB-D943AB26F5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2292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98A35CFC-A193-FDE5-D625-43FA956DC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096C8-7633-4ACF-B4B8-3A97DA534702}" type="datetimeFigureOut">
              <a:rPr lang="ru-RU"/>
              <a:pPr>
                <a:defRPr/>
              </a:pPr>
              <a:t>15.04.2024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1ECEFD4-839B-0503-E255-0796979F4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8CE9D7B4-E972-54E8-668C-595CC13B5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09345-3FF4-48D4-9E54-F3BADB57DB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5619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CA04942C-A245-D8C5-95B7-E2AAC660D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19429-D959-4E9B-BA9B-F23285D298CF}" type="datetimeFigureOut">
              <a:rPr lang="ru-RU"/>
              <a:pPr>
                <a:defRPr/>
              </a:pPr>
              <a:t>15.04.2024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83A1D266-F901-48E9-909B-442904177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62C72316-638A-37FA-BF46-03B447B1D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29BAE-66F7-4AF1-BE4C-4ED3F22CA9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2135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790BFB01-25AA-47B9-9B2B-BDFB41198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4EADC-B963-4F08-9C25-1EB2D949D585}" type="datetimeFigureOut">
              <a:rPr lang="ru-RU"/>
              <a:pPr>
                <a:defRPr/>
              </a:pPr>
              <a:t>15.04.2024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47B99DC3-0589-D44D-0E6F-A7F32EDCB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5D8F4714-4F95-156C-08DA-A921FD900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22F9B-A78C-44F8-9677-6B279068D1A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47185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6F2F5124-E104-B5DA-A9D1-DBCB3796B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C9B11-BEC7-4D10-B952-35D248FE39E5}" type="datetimeFigureOut">
              <a:rPr lang="ru-RU"/>
              <a:pPr>
                <a:defRPr/>
              </a:pPr>
              <a:t>15.04.2024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E927F311-C9A5-EED6-C631-AAB42BF66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E63CB231-7D25-6816-4D80-C58DED048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DDDE0-7A69-4EED-8B5F-47515031A2C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97737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7C07669A-646B-2341-45C2-CB6D75701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7329E-7691-45B7-B6B5-3334D9A31331}" type="datetimeFigureOut">
              <a:rPr lang="ru-RU"/>
              <a:pPr>
                <a:defRPr/>
              </a:pPr>
              <a:t>15.04.2024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FCA2957A-AA5C-3982-F07C-A6DCE935E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45CB764D-BAB2-31BA-771C-20C21FE98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BEA14-1F15-4A5A-B1A8-FF19320594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9644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BD7CB54A-CC1A-8CF1-EE98-B63CB916462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6588DBA6-5433-C89B-77DF-B92F05D5154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D171C2-9DCC-D3B6-08F2-9F72314537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454BA9-D9ED-4476-96FD-7525F634B167}" type="datetimeFigureOut">
              <a:rPr lang="ru-RU"/>
              <a:pPr>
                <a:defRPr/>
              </a:pPr>
              <a:t>15.04.2024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CEA6C9-9034-62BE-757A-AEDAAAB985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7D950B-C04D-20B4-FA58-5CDEA3EAB2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9C67364-811E-4F3B-92A3-E1E154947C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pic>
        <p:nvPicPr>
          <p:cNvPr id="7" name="Рисунок 6" descr="fon_104_small.jpg">
            <a:extLst>
              <a:ext uri="{FF2B5EF4-FFF2-40B4-BE49-F238E27FC236}">
                <a16:creationId xmlns:a16="http://schemas.microsoft.com/office/drawing/2014/main" id="{25CA3F3E-DCC5-A160-8407-04FA3467A0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85720" y="214290"/>
            <a:ext cx="8643998" cy="6471540"/>
          </a:xfrm>
          <a:prstGeom prst="rect">
            <a:avLst/>
          </a:prstGeom>
          <a:ln w="76200">
            <a:solidFill>
              <a:srgbClr val="0099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32" name="Рисунок 10" descr="floral-corner-6647164.jpg">
            <a:extLst>
              <a:ext uri="{FF2B5EF4-FFF2-40B4-BE49-F238E27FC236}">
                <a16:creationId xmlns:a16="http://schemas.microsoft.com/office/drawing/2014/main" id="{A6C9D3D1-F007-DD3E-8354-1E4B63E3192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4813"/>
            <a:ext cx="2814638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Рисунок 11" descr="floral-corner-6647164.jpg">
            <a:extLst>
              <a:ext uri="{FF2B5EF4-FFF2-40B4-BE49-F238E27FC236}">
                <a16:creationId xmlns:a16="http://schemas.microsoft.com/office/drawing/2014/main" id="{0515CCB3-7549-7B2B-DFB8-DD98C6055B7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066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Рисунок 12" descr="floral-corner-6647164.jpg">
            <a:extLst>
              <a:ext uri="{FF2B5EF4-FFF2-40B4-BE49-F238E27FC236}">
                <a16:creationId xmlns:a16="http://schemas.microsoft.com/office/drawing/2014/main" id="{C5DB98AE-97B4-C0F9-652C-D126F53F81E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4286250"/>
            <a:ext cx="2865437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Рисунок 13" descr="floral-corner-6647164.jpg">
            <a:extLst>
              <a:ext uri="{FF2B5EF4-FFF2-40B4-BE49-F238E27FC236}">
                <a16:creationId xmlns:a16="http://schemas.microsoft.com/office/drawing/2014/main" id="{68C8B164-4279-F84E-5AD5-85F63CCB6BD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0"/>
            <a:ext cx="2428875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>
            <a:extLst>
              <a:ext uri="{FF2B5EF4-FFF2-40B4-BE49-F238E27FC236}">
                <a16:creationId xmlns:a16="http://schemas.microsoft.com/office/drawing/2014/main" id="{1E5E1DD9-B8DD-A0FC-07AD-F4C5C7C2E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4099" name="Объект 4" descr="tree">
            <a:extLst>
              <a:ext uri="{FF2B5EF4-FFF2-40B4-BE49-F238E27FC236}">
                <a16:creationId xmlns:a16="http://schemas.microsoft.com/office/drawing/2014/main" id="{3F0D3982-80AA-57D1-F50C-C4A982CC90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838" y="0"/>
            <a:ext cx="8950325" cy="6858000"/>
          </a:xfrm>
          <a:solidFill>
            <a:schemeClr val="bg1"/>
          </a:solidFill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>
            <a:extLst>
              <a:ext uri="{FF2B5EF4-FFF2-40B4-BE49-F238E27FC236}">
                <a16:creationId xmlns:a16="http://schemas.microsoft.com/office/drawing/2014/main" id="{363554EE-76E7-A5B4-E22D-06F91E2B1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888" y="155575"/>
            <a:ext cx="6948487" cy="981075"/>
          </a:xfrm>
        </p:spPr>
        <p:txBody>
          <a:bodyPr/>
          <a:lstStyle/>
          <a:p>
            <a:r>
              <a:rPr lang="ru-RU" altLang="ru-RU" b="1">
                <a:solidFill>
                  <a:srgbClr val="002060"/>
                </a:solidFill>
              </a:rPr>
              <a:t>Вопрос № 3</a:t>
            </a:r>
          </a:p>
        </p:txBody>
      </p:sp>
      <p:sp>
        <p:nvSpPr>
          <p:cNvPr id="13315" name="Объект 2">
            <a:extLst>
              <a:ext uri="{FF2B5EF4-FFF2-40B4-BE49-F238E27FC236}">
                <a16:creationId xmlns:a16="http://schemas.microsoft.com/office/drawing/2014/main" id="{ECC6448E-9D61-6BE2-619D-6961EABA3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3316" name="Рисунок 3">
            <a:extLst>
              <a:ext uri="{FF2B5EF4-FFF2-40B4-BE49-F238E27FC236}">
                <a16:creationId xmlns:a16="http://schemas.microsoft.com/office/drawing/2014/main" id="{3CECB472-5A79-D2F7-4E90-EC26E0D49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1060450"/>
            <a:ext cx="7472362" cy="560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>
            <a:extLst>
              <a:ext uri="{FF2B5EF4-FFF2-40B4-BE49-F238E27FC236}">
                <a16:creationId xmlns:a16="http://schemas.microsoft.com/office/drawing/2014/main" id="{74DBDE2C-646C-1B8A-5D0D-035B66B68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713"/>
            <a:ext cx="8686800" cy="796925"/>
          </a:xfrm>
        </p:spPr>
        <p:txBody>
          <a:bodyPr/>
          <a:lstStyle/>
          <a:p>
            <a:pPr>
              <a:defRPr/>
            </a:pPr>
            <a:r>
              <a:rPr lang="ru-RU" alt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Какому народу принадлежит это вкусное блюдо и как оно называется?</a:t>
            </a:r>
          </a:p>
        </p:txBody>
      </p:sp>
      <p:sp>
        <p:nvSpPr>
          <p:cNvPr id="9219" name="Содержимое 2">
            <a:extLst>
              <a:ext uri="{FF2B5EF4-FFF2-40B4-BE49-F238E27FC236}">
                <a16:creationId xmlns:a16="http://schemas.microsoft.com/office/drawing/2014/main" id="{5BA9DFB3-C05C-17DA-DF52-B7D6F385D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038" y="1557338"/>
            <a:ext cx="3035300" cy="4464050"/>
          </a:xfrm>
        </p:spPr>
        <p:txBody>
          <a:bodyPr/>
          <a:lstStyle/>
          <a:p>
            <a:pPr>
              <a:defRPr/>
            </a:pPr>
            <a:r>
              <a:rPr lang="ru-RU" alt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Мордва</a:t>
            </a:r>
          </a:p>
          <a:p>
            <a:pPr>
              <a:defRPr/>
            </a:pPr>
            <a:endParaRPr lang="ru-RU" alt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ru-RU" alt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Татары</a:t>
            </a:r>
          </a:p>
          <a:p>
            <a:pPr>
              <a:defRPr/>
            </a:pPr>
            <a:endParaRPr lang="ru-RU" alt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ru-RU" alt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Башкиры</a:t>
            </a:r>
          </a:p>
          <a:p>
            <a:pPr>
              <a:defRPr/>
            </a:pPr>
            <a:endParaRPr lang="ru-RU" alt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ru-RU" alt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Осетины</a:t>
            </a:r>
          </a:p>
        </p:txBody>
      </p:sp>
      <p:pic>
        <p:nvPicPr>
          <p:cNvPr id="14340" name="Рисунок 1">
            <a:extLst>
              <a:ext uri="{FF2B5EF4-FFF2-40B4-BE49-F238E27FC236}">
                <a16:creationId xmlns:a16="http://schemas.microsoft.com/office/drawing/2014/main" id="{A49BF955-37EC-9066-80B5-3CCDE8B36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916113"/>
            <a:ext cx="4679950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>
            <a:extLst>
              <a:ext uri="{FF2B5EF4-FFF2-40B4-BE49-F238E27FC236}">
                <a16:creationId xmlns:a16="http://schemas.microsoft.com/office/drawing/2014/main" id="{F8910597-F358-A1B5-EB61-4B8EA7935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ru-RU" dirty="0"/>
              <a:t>Это конечно же </a:t>
            </a:r>
            <a:r>
              <a:rPr lang="ru-RU" alt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ЧАК </a:t>
            </a:r>
            <a:r>
              <a:rPr lang="ru-RU" altLang="ru-RU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ЧАК</a:t>
            </a:r>
            <a:br>
              <a:rPr lang="ru-RU" altLang="ru-RU" dirty="0"/>
            </a:br>
            <a:r>
              <a:rPr lang="ru-RU" altLang="ru-RU" dirty="0"/>
              <a:t>и готовят его </a:t>
            </a:r>
            <a:endParaRPr lang="ru-RU" alt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3" name="Рисунок 1">
            <a:extLst>
              <a:ext uri="{FF2B5EF4-FFF2-40B4-BE49-F238E27FC236}">
                <a16:creationId xmlns:a16="http://schemas.microsoft.com/office/drawing/2014/main" id="{44342518-3141-D654-08C0-89817A82E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1406525"/>
            <a:ext cx="7035800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>
            <a:extLst>
              <a:ext uri="{FF2B5EF4-FFF2-40B4-BE49-F238E27FC236}">
                <a16:creationId xmlns:a16="http://schemas.microsoft.com/office/drawing/2014/main" id="{B8D1D242-76A7-505F-5487-D2E83F134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0"/>
            <a:ext cx="8893175" cy="1576388"/>
          </a:xfrm>
        </p:spPr>
        <p:txBody>
          <a:bodyPr/>
          <a:lstStyle/>
          <a:p>
            <a:r>
              <a:rPr lang="ru-RU" altLang="ru-RU" b="1">
                <a:solidFill>
                  <a:srgbClr val="002060"/>
                </a:solidFill>
              </a:rPr>
              <a:t>Вопрос № 4</a:t>
            </a:r>
          </a:p>
        </p:txBody>
      </p:sp>
      <p:sp>
        <p:nvSpPr>
          <p:cNvPr id="16387" name="Объект 2">
            <a:extLst>
              <a:ext uri="{FF2B5EF4-FFF2-40B4-BE49-F238E27FC236}">
                <a16:creationId xmlns:a16="http://schemas.microsoft.com/office/drawing/2014/main" id="{201C38DB-1EEC-2E55-468E-93DF0148A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6388" name="Рисунок 3">
            <a:extLst>
              <a:ext uri="{FF2B5EF4-FFF2-40B4-BE49-F238E27FC236}">
                <a16:creationId xmlns:a16="http://schemas.microsoft.com/office/drawing/2014/main" id="{BA894D20-5989-FC0A-EB5E-09331D4EA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1281113"/>
            <a:ext cx="6883400" cy="516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6A1403-2497-3056-3FB9-A25FDDE09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8" y="765175"/>
            <a:ext cx="9144000" cy="12239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Самоназвание какого народа переводится на русский язык как «настоящие люди»?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B767CB-4679-604C-99AC-A0B170343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388" y="2924175"/>
            <a:ext cx="3959225" cy="2808288"/>
          </a:xfrm>
        </p:spPr>
        <p:txBody>
          <a:bodyPr/>
          <a:lstStyle/>
          <a:p>
            <a:pPr>
              <a:defRPr/>
            </a:pPr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Эвенки</a:t>
            </a:r>
          </a:p>
          <a:p>
            <a:pPr>
              <a:defRPr/>
            </a:pPr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Чукчи</a:t>
            </a:r>
          </a:p>
          <a:p>
            <a:pPr>
              <a:defRPr/>
            </a:pPr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Калмыки</a:t>
            </a: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EE4A29-DBB0-D15A-F4FB-2C0078750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350" y="122238"/>
            <a:ext cx="6911975" cy="8366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6600" b="1" dirty="0">
                <a:solidFill>
                  <a:srgbClr val="C00000"/>
                </a:solidFill>
              </a:rPr>
              <a:t>Чукчи</a:t>
            </a:r>
          </a:p>
        </p:txBody>
      </p:sp>
      <p:pic>
        <p:nvPicPr>
          <p:cNvPr id="18435" name="Рисунок 4">
            <a:extLst>
              <a:ext uri="{FF2B5EF4-FFF2-40B4-BE49-F238E27FC236}">
                <a16:creationId xmlns:a16="http://schemas.microsoft.com/office/drawing/2014/main" id="{D3B023AB-63D7-648B-4C06-3B018810E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966788"/>
            <a:ext cx="4460875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Рисунок 6">
            <a:extLst>
              <a:ext uri="{FF2B5EF4-FFF2-40B4-BE49-F238E27FC236}">
                <a16:creationId xmlns:a16="http://schemas.microsoft.com/office/drawing/2014/main" id="{3736E61A-360F-A4B2-0B86-4F54E8015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958850"/>
            <a:ext cx="3935412" cy="589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>
            <a:extLst>
              <a:ext uri="{FF2B5EF4-FFF2-40B4-BE49-F238E27FC236}">
                <a16:creationId xmlns:a16="http://schemas.microsoft.com/office/drawing/2014/main" id="{193DD9D4-649C-B162-9B73-C1EC1366F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975" y="0"/>
            <a:ext cx="9324975" cy="1576388"/>
          </a:xfrm>
        </p:spPr>
        <p:txBody>
          <a:bodyPr/>
          <a:lstStyle/>
          <a:p>
            <a:r>
              <a:rPr lang="ru-RU" altLang="ru-RU" b="1">
                <a:solidFill>
                  <a:srgbClr val="002060"/>
                </a:solidFill>
              </a:rPr>
              <a:t>Вопрос № 5</a:t>
            </a:r>
          </a:p>
        </p:txBody>
      </p:sp>
      <p:sp>
        <p:nvSpPr>
          <p:cNvPr id="19459" name="Объект 2">
            <a:extLst>
              <a:ext uri="{FF2B5EF4-FFF2-40B4-BE49-F238E27FC236}">
                <a16:creationId xmlns:a16="http://schemas.microsoft.com/office/drawing/2014/main" id="{D577AD7F-42F6-E1F3-9C40-2BC6DF6B5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9460" name="Рисунок 3">
            <a:extLst>
              <a:ext uri="{FF2B5EF4-FFF2-40B4-BE49-F238E27FC236}">
                <a16:creationId xmlns:a16="http://schemas.microsoft.com/office/drawing/2014/main" id="{9D2F90FB-A7EC-3C49-9D59-0C5610432E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125538"/>
            <a:ext cx="68834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5A850AB-83C8-9E10-4EFE-04CB93124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476672"/>
            <a:ext cx="8964488" cy="655272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6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Принято считать, что это чисто русское блюдо, и об этом свидетельствует многовековая традиция изготовления и употребления лакомства во всех его видах. 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36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    Это блюдо является символом главного славянского божества,  Ярило. 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36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             Назовите это блюдо?</a:t>
            </a: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868ED1-A46F-245A-CDDA-DEE027FCA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813" y="212725"/>
            <a:ext cx="6516687" cy="8826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БЛИНЫ</a:t>
            </a:r>
          </a:p>
        </p:txBody>
      </p:sp>
      <p:sp>
        <p:nvSpPr>
          <p:cNvPr id="21507" name="Объект 2">
            <a:extLst>
              <a:ext uri="{FF2B5EF4-FFF2-40B4-BE49-F238E27FC236}">
                <a16:creationId xmlns:a16="http://schemas.microsoft.com/office/drawing/2014/main" id="{4492288D-16DD-35AC-D03A-ADD401428E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1508" name="Рисунок 3">
            <a:extLst>
              <a:ext uri="{FF2B5EF4-FFF2-40B4-BE49-F238E27FC236}">
                <a16:creationId xmlns:a16="http://schemas.microsoft.com/office/drawing/2014/main" id="{BA5F07CD-3797-1789-9F46-D5A2373C0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3475"/>
            <a:ext cx="9121775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>
            <a:extLst>
              <a:ext uri="{FF2B5EF4-FFF2-40B4-BE49-F238E27FC236}">
                <a16:creationId xmlns:a16="http://schemas.microsoft.com/office/drawing/2014/main" id="{102450EC-063B-7339-718E-05F2EFD55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76388"/>
          </a:xfrm>
        </p:spPr>
        <p:txBody>
          <a:bodyPr/>
          <a:lstStyle/>
          <a:p>
            <a:r>
              <a:rPr lang="ru-RU" altLang="ru-RU" b="1">
                <a:solidFill>
                  <a:srgbClr val="002060"/>
                </a:solidFill>
              </a:rPr>
              <a:t>Вопрос № 6</a:t>
            </a:r>
          </a:p>
        </p:txBody>
      </p:sp>
      <p:sp>
        <p:nvSpPr>
          <p:cNvPr id="22531" name="Объект 2">
            <a:extLst>
              <a:ext uri="{FF2B5EF4-FFF2-40B4-BE49-F238E27FC236}">
                <a16:creationId xmlns:a16="http://schemas.microsoft.com/office/drawing/2014/main" id="{EB807A30-9CCD-243A-F572-B078F8094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2532" name="Рисунок 3">
            <a:extLst>
              <a:ext uri="{FF2B5EF4-FFF2-40B4-BE49-F238E27FC236}">
                <a16:creationId xmlns:a16="http://schemas.microsoft.com/office/drawing/2014/main" id="{BFA4F0D5-EC3A-50F2-098D-87379EFF9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1281113"/>
            <a:ext cx="6883400" cy="516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>
            <a:extLst>
              <a:ext uri="{FF2B5EF4-FFF2-40B4-BE49-F238E27FC236}">
                <a16:creationId xmlns:a16="http://schemas.microsoft.com/office/drawing/2014/main" id="{CBBEC72B-8F8A-22C2-B5A2-FB9E66BA94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altLang="ru-RU" sz="6000" b="1">
                <a:solidFill>
                  <a:srgbClr val="008000"/>
                </a:solidFill>
                <a:latin typeface="Monotype Corsiva" panose="03010101010201010101" pitchFamily="66" charset="0"/>
              </a:rPr>
              <a:t>Россия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7115A8F-9740-E3D0-908F-4CCE3B2CF3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124" name="Picture 8">
            <a:extLst>
              <a:ext uri="{FF2B5EF4-FFF2-40B4-BE49-F238E27FC236}">
                <a16:creationId xmlns:a16="http://schemas.microsoft.com/office/drawing/2014/main" id="{B851AFF2-14F1-05F0-BDC7-59ACB30F6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1375"/>
            <a:ext cx="9144000" cy="517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Box 1">
            <a:extLst>
              <a:ext uri="{FF2B5EF4-FFF2-40B4-BE49-F238E27FC236}">
                <a16:creationId xmlns:a16="http://schemas.microsoft.com/office/drawing/2014/main" id="{68163F39-81FD-A1D8-A521-860A22927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841375"/>
            <a:ext cx="65135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FF0000"/>
                </a:solidFill>
                <a:latin typeface="Arial" panose="020B0604020202020204" pitchFamily="34" charset="0"/>
              </a:rPr>
              <a:t>Народы России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F9FC4-1638-33AB-559B-E7C215F30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216058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называется ежегодный народный праздник окончания весенних полевых работ у татар и башкир?</a:t>
            </a:r>
            <a:br>
              <a:rPr lang="ru-RU" dirty="0"/>
            </a:br>
            <a:endParaRPr lang="ru-RU" dirty="0"/>
          </a:p>
        </p:txBody>
      </p:sp>
      <p:pic>
        <p:nvPicPr>
          <p:cNvPr id="23555" name="Рисунок 4">
            <a:extLst>
              <a:ext uri="{FF2B5EF4-FFF2-40B4-BE49-F238E27FC236}">
                <a16:creationId xmlns:a16="http://schemas.microsoft.com/office/drawing/2014/main" id="{ABD9D175-8446-CD78-714C-BEC491889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565400"/>
            <a:ext cx="5832475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64D0EAF-2D14-0E77-E45C-95C71815D1EC}"/>
              </a:ext>
            </a:extLst>
          </p:cNvPr>
          <p:cNvSpPr/>
          <p:nvPr/>
        </p:nvSpPr>
        <p:spPr>
          <a:xfrm>
            <a:off x="-107950" y="2565400"/>
            <a:ext cx="3876675" cy="41894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800"/>
              </a:spcAft>
              <a:defRPr/>
            </a:pP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Сабантуй</a:t>
            </a:r>
          </a:p>
          <a:p>
            <a:pPr>
              <a:spcAft>
                <a:spcPts val="800"/>
              </a:spcAft>
              <a:defRPr/>
            </a:pP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Навруз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Байрам</a:t>
            </a:r>
          </a:p>
          <a:p>
            <a:pPr>
              <a:spcAft>
                <a:spcPts val="800"/>
              </a:spcAft>
              <a:defRPr/>
            </a:pP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Саламат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>
            <a:extLst>
              <a:ext uri="{FF2B5EF4-FFF2-40B4-BE49-F238E27FC236}">
                <a16:creationId xmlns:a16="http://schemas.microsoft.com/office/drawing/2014/main" id="{A65374A0-2A52-A5BE-265C-77DEF24E0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4579" name="Объект 2">
            <a:extLst>
              <a:ext uri="{FF2B5EF4-FFF2-40B4-BE49-F238E27FC236}">
                <a16:creationId xmlns:a16="http://schemas.microsoft.com/office/drawing/2014/main" id="{4851911C-83FF-FA93-2D1D-E26A1E1F8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4580" name="Рисунок 3">
            <a:extLst>
              <a:ext uri="{FF2B5EF4-FFF2-40B4-BE49-F238E27FC236}">
                <a16:creationId xmlns:a16="http://schemas.microsoft.com/office/drawing/2014/main" id="{BFF56716-ADFD-DFFB-B3C7-EF9AEFA2B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1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>
            <a:extLst>
              <a:ext uri="{FF2B5EF4-FFF2-40B4-BE49-F238E27FC236}">
                <a16:creationId xmlns:a16="http://schemas.microsoft.com/office/drawing/2014/main" id="{46207CA3-84AA-3A1B-9BA6-C3EBC2A3A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0"/>
            <a:ext cx="8964612" cy="1576388"/>
          </a:xfrm>
        </p:spPr>
        <p:txBody>
          <a:bodyPr/>
          <a:lstStyle/>
          <a:p>
            <a:r>
              <a:rPr lang="ru-RU" altLang="ru-RU" b="1">
                <a:solidFill>
                  <a:srgbClr val="002060"/>
                </a:solidFill>
              </a:rPr>
              <a:t>Вопрос № 7</a:t>
            </a:r>
          </a:p>
        </p:txBody>
      </p:sp>
      <p:sp>
        <p:nvSpPr>
          <p:cNvPr id="25603" name="Объект 2">
            <a:extLst>
              <a:ext uri="{FF2B5EF4-FFF2-40B4-BE49-F238E27FC236}">
                <a16:creationId xmlns:a16="http://schemas.microsoft.com/office/drawing/2014/main" id="{74A711D8-4CE8-1269-FE25-5F2FCD36E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5604" name="Рисунок 3">
            <a:extLst>
              <a:ext uri="{FF2B5EF4-FFF2-40B4-BE49-F238E27FC236}">
                <a16:creationId xmlns:a16="http://schemas.microsoft.com/office/drawing/2014/main" id="{E232D991-FE39-76EF-ACFB-484284835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1281113"/>
            <a:ext cx="6883400" cy="516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>
            <a:extLst>
              <a:ext uri="{FF2B5EF4-FFF2-40B4-BE49-F238E27FC236}">
                <a16:creationId xmlns:a16="http://schemas.microsoft.com/office/drawing/2014/main" id="{889B7A72-CE96-C6FE-8209-91CEAFDD8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0"/>
            <a:ext cx="8748712" cy="2133600"/>
          </a:xfrm>
        </p:spPr>
        <p:txBody>
          <a:bodyPr/>
          <a:lstStyle/>
          <a:p>
            <a:r>
              <a:rPr lang="ru-RU" altLang="ru-RU" b="1">
                <a:solidFill>
                  <a:srgbClr val="002060"/>
                </a:solidFill>
              </a:rPr>
              <a:t>Какой народ России считается изобретателем  кефира ?</a:t>
            </a:r>
            <a:endParaRPr lang="ru-RU" altLang="ru-RU">
              <a:solidFill>
                <a:srgbClr val="002060"/>
              </a:solidFill>
            </a:endParaRPr>
          </a:p>
        </p:txBody>
      </p:sp>
      <p:pic>
        <p:nvPicPr>
          <p:cNvPr id="26627" name="Рисунок 3">
            <a:extLst>
              <a:ext uri="{FF2B5EF4-FFF2-40B4-BE49-F238E27FC236}">
                <a16:creationId xmlns:a16="http://schemas.microsoft.com/office/drawing/2014/main" id="{7A672A56-3337-39A9-6675-2D71E1386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565400"/>
            <a:ext cx="4352925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8217BF8-55F1-E6B6-0600-EAF6E0A0B37B}"/>
              </a:ext>
            </a:extLst>
          </p:cNvPr>
          <p:cNvSpPr/>
          <p:nvPr/>
        </p:nvSpPr>
        <p:spPr>
          <a:xfrm>
            <a:off x="179388" y="2149475"/>
            <a:ext cx="4248150" cy="42465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Казахи</a:t>
            </a:r>
          </a:p>
          <a:p>
            <a:pPr>
              <a:defRPr/>
            </a:pPr>
            <a:endParaRPr lang="ru-RU" sz="5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ru-RU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Карачаевцы</a:t>
            </a:r>
          </a:p>
          <a:p>
            <a:pPr>
              <a:defRPr/>
            </a:pPr>
            <a:endParaRPr lang="ru-RU" sz="5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ru-RU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Башкиры</a:t>
            </a:r>
          </a:p>
        </p:txBody>
      </p:sp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>
            <a:extLst>
              <a:ext uri="{FF2B5EF4-FFF2-40B4-BE49-F238E27FC236}">
                <a16:creationId xmlns:a16="http://schemas.microsoft.com/office/drawing/2014/main" id="{7F95F138-B37B-5A09-02F9-D59D41093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7651" name="Объект 2">
            <a:extLst>
              <a:ext uri="{FF2B5EF4-FFF2-40B4-BE49-F238E27FC236}">
                <a16:creationId xmlns:a16="http://schemas.microsoft.com/office/drawing/2014/main" id="{21D7FB01-7099-DC2B-C4BF-2F589318F3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7652" name="Рисунок 3">
            <a:extLst>
              <a:ext uri="{FF2B5EF4-FFF2-40B4-BE49-F238E27FC236}">
                <a16:creationId xmlns:a16="http://schemas.microsoft.com/office/drawing/2014/main" id="{1E6619AB-54E3-0D3E-4B5E-47C7CA601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8531225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>
            <a:extLst>
              <a:ext uri="{FF2B5EF4-FFF2-40B4-BE49-F238E27FC236}">
                <a16:creationId xmlns:a16="http://schemas.microsoft.com/office/drawing/2014/main" id="{37154C18-0935-17ED-F442-BBC0251E9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5BDF03-08F6-E089-2715-4A9AD5B1B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" y="519113"/>
            <a:ext cx="9036050" cy="630872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Кефир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это кисломолочный напиток, получаемый из цельного или обезжиренного коровьего молока. Родиной кефира считаются  «окрестности Эльбруса по верховьям Кубани» , а честь изобретения кефирной закваски принадлежит  </a:t>
            </a:r>
            <a:r>
              <a:rPr lang="ru-RU" sz="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карачаевцам и балкарцам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>
              <a:defRPr/>
            </a:pP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середине XIX столетия в дворянских собраниях России передавались рассказы о таинственном напитке, который пьют горцы на Северном Кавказе. Напиток этот исцеляет многие болезни и продлевает жизнь.</a:t>
            </a:r>
          </a:p>
          <a:p>
            <a:pPr>
              <a:defRPr/>
            </a:pP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Сейчас нам трудно представить, что когда-то на полках в магазине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кефира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было, но это действительно так: промышленному изготовлению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кефира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всего лишь чуть больше ста лет. И благодарить за этот напиток мы должны </a:t>
            </a:r>
            <a:r>
              <a:rPr lang="ru-RU" sz="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карачаевцев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>
            <a:extLst>
              <a:ext uri="{FF2B5EF4-FFF2-40B4-BE49-F238E27FC236}">
                <a16:creationId xmlns:a16="http://schemas.microsoft.com/office/drawing/2014/main" id="{4D563B02-2620-3115-2789-63BB0A94A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76388"/>
          </a:xfrm>
        </p:spPr>
        <p:txBody>
          <a:bodyPr/>
          <a:lstStyle/>
          <a:p>
            <a:r>
              <a:rPr lang="ru-RU" altLang="ru-RU" b="1">
                <a:solidFill>
                  <a:srgbClr val="002060"/>
                </a:solidFill>
              </a:rPr>
              <a:t>Вопрос № 8</a:t>
            </a:r>
          </a:p>
        </p:txBody>
      </p:sp>
      <p:sp>
        <p:nvSpPr>
          <p:cNvPr id="29699" name="Объект 2">
            <a:extLst>
              <a:ext uri="{FF2B5EF4-FFF2-40B4-BE49-F238E27FC236}">
                <a16:creationId xmlns:a16="http://schemas.microsoft.com/office/drawing/2014/main" id="{910F13A1-2464-1F23-5B26-AAEBD436C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9700" name="Рисунок 3">
            <a:extLst>
              <a:ext uri="{FF2B5EF4-FFF2-40B4-BE49-F238E27FC236}">
                <a16:creationId xmlns:a16="http://schemas.microsoft.com/office/drawing/2014/main" id="{7E35F356-F92B-4294-138F-800B5EF10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1281113"/>
            <a:ext cx="6883400" cy="516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>
            <a:extLst>
              <a:ext uri="{FF2B5EF4-FFF2-40B4-BE49-F238E27FC236}">
                <a16:creationId xmlns:a16="http://schemas.microsoft.com/office/drawing/2014/main" id="{8EC98B85-5AED-84B6-ED62-529C75950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76388"/>
          </a:xfrm>
        </p:spPr>
        <p:txBody>
          <a:bodyPr/>
          <a:lstStyle/>
          <a:p>
            <a:r>
              <a:rPr lang="ru-RU" altLang="ru-RU" sz="3600" b="1">
                <a:solidFill>
                  <a:srgbClr val="002060"/>
                </a:solidFill>
              </a:rPr>
              <a:t>Перед вами картина художника  Константина Маковского «Боярышня у окна» . </a:t>
            </a:r>
            <a:r>
              <a:rPr lang="ru-RU" altLang="ru-RU" sz="3600" b="1">
                <a:solidFill>
                  <a:srgbClr val="C00000"/>
                </a:solidFill>
              </a:rPr>
              <a:t>Что на голове у девушки?</a:t>
            </a:r>
          </a:p>
        </p:txBody>
      </p:sp>
      <p:pic>
        <p:nvPicPr>
          <p:cNvPr id="30723" name="Рисунок 3">
            <a:extLst>
              <a:ext uri="{FF2B5EF4-FFF2-40B4-BE49-F238E27FC236}">
                <a16:creationId xmlns:a16="http://schemas.microsoft.com/office/drawing/2014/main" id="{6C554077-28C6-2097-7A78-AA478D280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88" y="1577975"/>
            <a:ext cx="3959225" cy="528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D3E6709-0CDD-B8AA-7BC5-017A2080E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420938"/>
            <a:ext cx="4610100" cy="28082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……..???</a:t>
            </a:r>
          </a:p>
        </p:txBody>
      </p:sp>
      <p:pic>
        <p:nvPicPr>
          <p:cNvPr id="31747" name="Рисунок 3">
            <a:extLst>
              <a:ext uri="{FF2B5EF4-FFF2-40B4-BE49-F238E27FC236}">
                <a16:creationId xmlns:a16="http://schemas.microsoft.com/office/drawing/2014/main" id="{9B88FCE0-E844-FC11-3CC9-7DA3C69A6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0"/>
            <a:ext cx="4535488" cy="680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>
            <a:extLst>
              <a:ext uri="{FF2B5EF4-FFF2-40B4-BE49-F238E27FC236}">
                <a16:creationId xmlns:a16="http://schemas.microsoft.com/office/drawing/2014/main" id="{CF6A273D-D598-A750-CB9C-2684B9336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3850" y="0"/>
            <a:ext cx="9467850" cy="1576388"/>
          </a:xfrm>
        </p:spPr>
        <p:txBody>
          <a:bodyPr/>
          <a:lstStyle/>
          <a:p>
            <a:r>
              <a:rPr lang="ru-RU" altLang="ru-RU" b="1">
                <a:solidFill>
                  <a:srgbClr val="002060"/>
                </a:solidFill>
              </a:rPr>
              <a:t>Конечно же….</a:t>
            </a:r>
          </a:p>
        </p:txBody>
      </p:sp>
      <p:pic>
        <p:nvPicPr>
          <p:cNvPr id="32771" name="Рисунок 3">
            <a:extLst>
              <a:ext uri="{FF2B5EF4-FFF2-40B4-BE49-F238E27FC236}">
                <a16:creationId xmlns:a16="http://schemas.microsoft.com/office/drawing/2014/main" id="{A103096D-BA7E-04F0-11FD-B2134BDEE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38" y="1069975"/>
            <a:ext cx="3857625" cy="57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>
            <a:extLst>
              <a:ext uri="{FF2B5EF4-FFF2-40B4-BE49-F238E27FC236}">
                <a16:creationId xmlns:a16="http://schemas.microsoft.com/office/drawing/2014/main" id="{9F31116C-612F-4899-48CE-C805431E1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147" name="Объект 2">
            <a:extLst>
              <a:ext uri="{FF2B5EF4-FFF2-40B4-BE49-F238E27FC236}">
                <a16:creationId xmlns:a16="http://schemas.microsoft.com/office/drawing/2014/main" id="{A1B29A94-7CEB-774C-8477-57C6C4484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6148" name="Рисунок 3">
            <a:extLst>
              <a:ext uri="{FF2B5EF4-FFF2-40B4-BE49-F238E27FC236}">
                <a16:creationId xmlns:a16="http://schemas.microsoft.com/office/drawing/2014/main" id="{55F1EC39-90C1-EDEA-17B9-8AE83EC4C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309563"/>
            <a:ext cx="787400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>
            <a:extLst>
              <a:ext uri="{FF2B5EF4-FFF2-40B4-BE49-F238E27FC236}">
                <a16:creationId xmlns:a16="http://schemas.microsoft.com/office/drawing/2014/main" id="{F1688259-41E6-4822-0D22-E0E4C7F88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ru-RU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КОКОШНИК</a:t>
            </a:r>
          </a:p>
        </p:txBody>
      </p:sp>
      <p:sp>
        <p:nvSpPr>
          <p:cNvPr id="33795" name="Содержимое 2">
            <a:extLst>
              <a:ext uri="{FF2B5EF4-FFF2-40B4-BE49-F238E27FC236}">
                <a16:creationId xmlns:a16="http://schemas.microsoft.com/office/drawing/2014/main" id="{D117286A-0EA9-7174-EDEB-FD8DDA8C0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3796" name="Рисунок 3">
            <a:extLst>
              <a:ext uri="{FF2B5EF4-FFF2-40B4-BE49-F238E27FC236}">
                <a16:creationId xmlns:a16="http://schemas.microsoft.com/office/drawing/2014/main" id="{32E03C79-D103-D066-C0F1-FF918A82D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88" y="1241425"/>
            <a:ext cx="4211637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>
            <a:extLst>
              <a:ext uri="{FF2B5EF4-FFF2-40B4-BE49-F238E27FC236}">
                <a16:creationId xmlns:a16="http://schemas.microsoft.com/office/drawing/2014/main" id="{C62EFB7C-81B3-09C1-47A4-89DB0759F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76388"/>
          </a:xfrm>
        </p:spPr>
        <p:txBody>
          <a:bodyPr/>
          <a:lstStyle/>
          <a:p>
            <a:r>
              <a:rPr lang="ru-RU" altLang="ru-RU" b="1">
                <a:solidFill>
                  <a:srgbClr val="002060"/>
                </a:solidFill>
              </a:rPr>
              <a:t>Вопрос № 9</a:t>
            </a:r>
          </a:p>
        </p:txBody>
      </p:sp>
      <p:sp>
        <p:nvSpPr>
          <p:cNvPr id="34819" name="Объект 2">
            <a:extLst>
              <a:ext uri="{FF2B5EF4-FFF2-40B4-BE49-F238E27FC236}">
                <a16:creationId xmlns:a16="http://schemas.microsoft.com/office/drawing/2014/main" id="{687A4710-9574-988E-4516-18ECD65A0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4820" name="Рисунок 3">
            <a:extLst>
              <a:ext uri="{FF2B5EF4-FFF2-40B4-BE49-F238E27FC236}">
                <a16:creationId xmlns:a16="http://schemas.microsoft.com/office/drawing/2014/main" id="{6AF5E735-EBAA-A37F-050F-2D8A1CEA1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281113"/>
            <a:ext cx="6883400" cy="516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51B0346-A4E0-4386-A5CD-7922791F1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2375"/>
            <a:ext cx="9144000" cy="244951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000" b="1" dirty="0">
                <a:solidFill>
                  <a:srgbClr val="002060"/>
                </a:solidFill>
              </a:rPr>
              <a:t>Удмурты называют его Тол </a:t>
            </a:r>
            <a:r>
              <a:rPr lang="ru-RU" sz="4000" b="1" dirty="0" err="1">
                <a:solidFill>
                  <a:srgbClr val="002060"/>
                </a:solidFill>
              </a:rPr>
              <a:t>Бабай</a:t>
            </a:r>
            <a:r>
              <a:rPr lang="ru-RU" sz="4000" b="1" dirty="0">
                <a:solidFill>
                  <a:srgbClr val="002060"/>
                </a:solidFill>
              </a:rPr>
              <a:t>,</a:t>
            </a:r>
            <a:br>
              <a:rPr lang="ru-RU" sz="4000" b="1" dirty="0">
                <a:solidFill>
                  <a:srgbClr val="002060"/>
                </a:solidFill>
              </a:rPr>
            </a:br>
            <a:r>
              <a:rPr lang="ru-RU" sz="4000" b="1" dirty="0">
                <a:solidFill>
                  <a:srgbClr val="002060"/>
                </a:solidFill>
              </a:rPr>
              <a:t> буряты – </a:t>
            </a:r>
            <a:r>
              <a:rPr lang="ru-RU" sz="4000" b="1" dirty="0" err="1">
                <a:solidFill>
                  <a:srgbClr val="002060"/>
                </a:solidFill>
              </a:rPr>
              <a:t>Сагаан</a:t>
            </a:r>
            <a:r>
              <a:rPr lang="ru-RU" sz="4000" b="1" dirty="0">
                <a:solidFill>
                  <a:srgbClr val="002060"/>
                </a:solidFill>
              </a:rPr>
              <a:t> </a:t>
            </a:r>
            <a:r>
              <a:rPr lang="ru-RU" sz="4000" b="1" dirty="0" err="1">
                <a:solidFill>
                  <a:srgbClr val="002060"/>
                </a:solidFill>
              </a:rPr>
              <a:t>Убугун</a:t>
            </a:r>
            <a:r>
              <a:rPr lang="ru-RU" sz="4000" b="1" dirty="0">
                <a:solidFill>
                  <a:srgbClr val="002060"/>
                </a:solidFill>
              </a:rPr>
              <a:t>,</a:t>
            </a:r>
            <a:br>
              <a:rPr lang="ru-RU" sz="4000" b="1" dirty="0">
                <a:solidFill>
                  <a:srgbClr val="002060"/>
                </a:solidFill>
              </a:rPr>
            </a:br>
            <a:r>
              <a:rPr lang="ru-RU" sz="4000" b="1" dirty="0">
                <a:solidFill>
                  <a:srgbClr val="002060"/>
                </a:solidFill>
              </a:rPr>
              <a:t> чуваши – </a:t>
            </a:r>
            <a:r>
              <a:rPr lang="ru-RU" sz="4000" b="1" dirty="0" err="1">
                <a:solidFill>
                  <a:srgbClr val="002060"/>
                </a:solidFill>
              </a:rPr>
              <a:t>Хёл</a:t>
            </a:r>
            <a:r>
              <a:rPr lang="ru-RU" sz="4000" b="1" dirty="0">
                <a:solidFill>
                  <a:srgbClr val="002060"/>
                </a:solidFill>
              </a:rPr>
              <a:t> </a:t>
            </a:r>
            <a:r>
              <a:rPr lang="ru-RU" sz="4000" b="1" dirty="0" err="1">
                <a:solidFill>
                  <a:srgbClr val="002060"/>
                </a:solidFill>
              </a:rPr>
              <a:t>Муччи</a:t>
            </a:r>
            <a:r>
              <a:rPr lang="ru-RU" sz="4000" b="1" dirty="0">
                <a:solidFill>
                  <a:srgbClr val="002060"/>
                </a:solidFill>
              </a:rPr>
              <a:t>, </a:t>
            </a:r>
            <a:br>
              <a:rPr lang="ru-RU" sz="4000" b="1" dirty="0">
                <a:solidFill>
                  <a:srgbClr val="002060"/>
                </a:solidFill>
              </a:rPr>
            </a:br>
            <a:r>
              <a:rPr lang="ru-RU" sz="4000" b="1" dirty="0">
                <a:solidFill>
                  <a:srgbClr val="002060"/>
                </a:solidFill>
              </a:rPr>
              <a:t>якуты – </a:t>
            </a:r>
            <a:r>
              <a:rPr lang="ru-RU" sz="4000" b="1" dirty="0" err="1">
                <a:solidFill>
                  <a:srgbClr val="002060"/>
                </a:solidFill>
              </a:rPr>
              <a:t>Чысхаан</a:t>
            </a:r>
            <a:r>
              <a:rPr lang="ru-RU" sz="4000" b="1" dirty="0">
                <a:solidFill>
                  <a:srgbClr val="002060"/>
                </a:solidFill>
              </a:rPr>
              <a:t>, тувинцы – </a:t>
            </a:r>
            <a:r>
              <a:rPr lang="ru-RU" sz="4000" b="1" dirty="0" err="1">
                <a:solidFill>
                  <a:srgbClr val="002060"/>
                </a:solidFill>
              </a:rPr>
              <a:t>Соок</a:t>
            </a:r>
            <a:r>
              <a:rPr lang="ru-RU" sz="4000" b="1" dirty="0">
                <a:solidFill>
                  <a:srgbClr val="002060"/>
                </a:solidFill>
              </a:rPr>
              <a:t>-Ирей, карелы – </a:t>
            </a:r>
            <a:r>
              <a:rPr lang="ru-RU" sz="4000" b="1" dirty="0" err="1">
                <a:solidFill>
                  <a:srgbClr val="002060"/>
                </a:solidFill>
              </a:rPr>
              <a:t>Паккайне</a:t>
            </a:r>
            <a:r>
              <a:rPr lang="ru-RU" sz="4000" b="1" dirty="0">
                <a:solidFill>
                  <a:srgbClr val="002060"/>
                </a:solidFill>
              </a:rPr>
              <a:t>, </a:t>
            </a:r>
            <a:br>
              <a:rPr lang="ru-RU" sz="4000" b="1" dirty="0">
                <a:solidFill>
                  <a:srgbClr val="002060"/>
                </a:solidFill>
              </a:rPr>
            </a:br>
            <a:r>
              <a:rPr lang="ru-RU" sz="4000" b="1" dirty="0">
                <a:solidFill>
                  <a:srgbClr val="002060"/>
                </a:solidFill>
              </a:rPr>
              <a:t>татары и башкиры – Кыш </a:t>
            </a:r>
            <a:r>
              <a:rPr lang="ru-RU" sz="4000" b="1" dirty="0" err="1">
                <a:solidFill>
                  <a:srgbClr val="002060"/>
                </a:solidFill>
              </a:rPr>
              <a:t>Бабай</a:t>
            </a:r>
            <a:r>
              <a:rPr lang="ru-RU" sz="4000" b="1" dirty="0">
                <a:solidFill>
                  <a:srgbClr val="002060"/>
                </a:solidFill>
              </a:rPr>
              <a:t>, </a:t>
            </a:r>
            <a:br>
              <a:rPr lang="ru-RU" sz="4000" b="1" dirty="0">
                <a:solidFill>
                  <a:srgbClr val="002060"/>
                </a:solidFill>
              </a:rPr>
            </a:br>
            <a:r>
              <a:rPr lang="ru-RU" sz="4000" b="1" dirty="0">
                <a:solidFill>
                  <a:srgbClr val="002060"/>
                </a:solidFill>
              </a:rPr>
              <a:t>марийцы – </a:t>
            </a:r>
            <a:r>
              <a:rPr lang="ru-RU" sz="4000" b="1" dirty="0" err="1">
                <a:solidFill>
                  <a:srgbClr val="002060"/>
                </a:solidFill>
              </a:rPr>
              <a:t>Йушто</a:t>
            </a:r>
            <a:r>
              <a:rPr lang="ru-RU" sz="4000" b="1" dirty="0">
                <a:solidFill>
                  <a:srgbClr val="002060"/>
                </a:solidFill>
              </a:rPr>
              <a:t> </a:t>
            </a:r>
            <a:r>
              <a:rPr lang="ru-RU" sz="4000" b="1" dirty="0" err="1">
                <a:solidFill>
                  <a:srgbClr val="002060"/>
                </a:solidFill>
              </a:rPr>
              <a:t>Кугыза</a:t>
            </a:r>
            <a:r>
              <a:rPr lang="ru-RU" sz="4000" b="1" dirty="0">
                <a:solidFill>
                  <a:srgbClr val="002060"/>
                </a:solidFill>
              </a:rPr>
              <a:t>.</a:t>
            </a:r>
            <a:br>
              <a:rPr lang="ru-RU" sz="4000" b="1" dirty="0">
                <a:solidFill>
                  <a:srgbClr val="002060"/>
                </a:solidFill>
              </a:rPr>
            </a:br>
            <a:r>
              <a:rPr lang="ru-RU" sz="4000" b="1" dirty="0">
                <a:solidFill>
                  <a:srgbClr val="002060"/>
                </a:solidFill>
              </a:rPr>
              <a:t> </a:t>
            </a:r>
            <a:br>
              <a:rPr lang="ru-RU" sz="4000" b="1" dirty="0">
                <a:solidFill>
                  <a:srgbClr val="002060"/>
                </a:solidFill>
              </a:rPr>
            </a:br>
            <a:r>
              <a:rPr lang="ru-RU" sz="4900" b="1" dirty="0">
                <a:solidFill>
                  <a:srgbClr val="C00000"/>
                </a:solidFill>
              </a:rPr>
              <a:t>Под каким именем он известен каждому жителю России?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1">
            <a:extLst>
              <a:ext uri="{FF2B5EF4-FFF2-40B4-BE49-F238E27FC236}">
                <a16:creationId xmlns:a16="http://schemas.microsoft.com/office/drawing/2014/main" id="{C78691E6-4CCC-F7C0-2A60-2E1100776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0"/>
            <a:ext cx="4899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>
            <a:extLst>
              <a:ext uri="{FF2B5EF4-FFF2-40B4-BE49-F238E27FC236}">
                <a16:creationId xmlns:a16="http://schemas.microsoft.com/office/drawing/2014/main" id="{5C8BA3FA-4C25-3C76-D204-53B9F544B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" y="0"/>
            <a:ext cx="9036050" cy="1576388"/>
          </a:xfrm>
        </p:spPr>
        <p:txBody>
          <a:bodyPr/>
          <a:lstStyle/>
          <a:p>
            <a:r>
              <a:rPr lang="ru-RU" altLang="ru-RU" b="1">
                <a:solidFill>
                  <a:srgbClr val="002060"/>
                </a:solidFill>
              </a:rPr>
              <a:t>Вопрос № 10</a:t>
            </a:r>
          </a:p>
        </p:txBody>
      </p:sp>
      <p:sp>
        <p:nvSpPr>
          <p:cNvPr id="37891" name="Объект 2">
            <a:extLst>
              <a:ext uri="{FF2B5EF4-FFF2-40B4-BE49-F238E27FC236}">
                <a16:creationId xmlns:a16="http://schemas.microsoft.com/office/drawing/2014/main" id="{096C9076-F9FD-F35B-049F-45D277E16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7892" name="Рисунок 3">
            <a:extLst>
              <a:ext uri="{FF2B5EF4-FFF2-40B4-BE49-F238E27FC236}">
                <a16:creationId xmlns:a16="http://schemas.microsoft.com/office/drawing/2014/main" id="{53277188-6B9F-A6B2-2C6D-835AB314E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1281113"/>
            <a:ext cx="6883400" cy="516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0AFB8AB-97DE-FE30-ABDE-E9CF1FB78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692150"/>
            <a:ext cx="8604250" cy="3603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Русский народный музыкальный инструмент ?</a:t>
            </a:r>
          </a:p>
        </p:txBody>
      </p:sp>
      <p:pic>
        <p:nvPicPr>
          <p:cNvPr id="38915" name="Рисунок 4">
            <a:extLst>
              <a:ext uri="{FF2B5EF4-FFF2-40B4-BE49-F238E27FC236}">
                <a16:creationId xmlns:a16="http://schemas.microsoft.com/office/drawing/2014/main" id="{F35C696F-F284-4EA6-D751-79984C517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1508125"/>
            <a:ext cx="53721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>
            <a:extLst>
              <a:ext uri="{FF2B5EF4-FFF2-40B4-BE49-F238E27FC236}">
                <a16:creationId xmlns:a16="http://schemas.microsoft.com/office/drawing/2014/main" id="{8F06CED2-5208-64E7-074D-FD6995407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975" y="0"/>
            <a:ext cx="9324975" cy="1576388"/>
          </a:xfrm>
        </p:spPr>
        <p:txBody>
          <a:bodyPr/>
          <a:lstStyle/>
          <a:p>
            <a:r>
              <a:rPr lang="ru-RU" altLang="ru-RU" b="1">
                <a:solidFill>
                  <a:srgbClr val="C00000"/>
                </a:solidFill>
              </a:rPr>
              <a:t>Балалайка</a:t>
            </a:r>
          </a:p>
        </p:txBody>
      </p:sp>
      <p:pic>
        <p:nvPicPr>
          <p:cNvPr id="39939" name="Рисунок 3">
            <a:extLst>
              <a:ext uri="{FF2B5EF4-FFF2-40B4-BE49-F238E27FC236}">
                <a16:creationId xmlns:a16="http://schemas.microsoft.com/office/drawing/2014/main" id="{DAD27CDE-6343-D71A-F0D3-84F20316D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052513"/>
            <a:ext cx="561657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AB19234-86A6-8BE0-0895-6DE7EE3B6E7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49580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в)</a:t>
            </a:r>
            <a:r>
              <a:rPr lang="ru-RU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Выберите из картинок, предложенных ниже, ту, которая изображает праздник «Национальных культур». И приклейте ее в афишу.</a:t>
            </a:r>
            <a:r>
              <a:rPr lang="ru-RU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63" name="Рисунок 8">
            <a:extLst>
              <a:ext uri="{FF2B5EF4-FFF2-40B4-BE49-F238E27FC236}">
                <a16:creationId xmlns:a16="http://schemas.microsoft.com/office/drawing/2014/main" id="{3B6532C3-788C-61FF-8037-0FED67061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3" y="0"/>
            <a:ext cx="4854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3190FF8-04AF-4037-4F1C-D4CD0C2AFA5F}"/>
              </a:ext>
            </a:extLst>
          </p:cNvPr>
          <p:cNvSpPr/>
          <p:nvPr/>
        </p:nvSpPr>
        <p:spPr>
          <a:xfrm>
            <a:off x="0" y="0"/>
            <a:ext cx="925252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Праздник национальных культур — это праздник, на который принято ходить всей семьей. Но в каждой семье есть свое расписание. Вот и в семьях ваших друзей и одноклассников имеется свое устоявшееся расписание. 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2000" b="1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Понедельник </a:t>
            </a: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– Андрей, Лера и Марина ходят посещают спортивные секции. 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15000"/>
              </a:lnSpc>
              <a:spcAft>
                <a:spcPts val="1000"/>
              </a:spcAft>
              <a:tabLst>
                <a:tab pos="4314825" algn="l"/>
              </a:tabLst>
              <a:defRPr/>
            </a:pPr>
            <a:r>
              <a:rPr lang="ru-RU" sz="2000" b="1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Вторник </a:t>
            </a: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– Кирилл, Глеб и Антон свободны, но их родители до позднего вечера задерживаются на работе. 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2000" b="1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Среда</a:t>
            </a: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 – Катя, Аня и Андрей вместе с родителями ходят в бассейн. 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2000" b="1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Четверг</a:t>
            </a: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 – В этот день никто из класса не посещает никаких секций и кружков, а родители учеников должны вовремя вернуться с работы.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2000" b="1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Пятница</a:t>
            </a: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 – Марина и Катя уезжают к бабушке за город.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2000" b="1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Суббота</a:t>
            </a: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 – Родители Андрея и Глеба будут весь день на работе. 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2000" b="1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Воскресенье </a:t>
            </a: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– Мамы Леры, Марины и Антона затеяли дома генеральную уборку.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3">
            <a:extLst>
              <a:ext uri="{FF2B5EF4-FFF2-40B4-BE49-F238E27FC236}">
                <a16:creationId xmlns:a16="http://schemas.microsoft.com/office/drawing/2014/main" id="{EE5476ED-58DA-B37C-1E0E-D4D746473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2281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ъект 1">
            <a:extLst>
              <a:ext uri="{FF2B5EF4-FFF2-40B4-BE49-F238E27FC236}">
                <a16:creationId xmlns:a16="http://schemas.microsoft.com/office/drawing/2014/main" id="{AF83974D-B92A-25BA-BE92-F7311365B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50" y="2781300"/>
            <a:ext cx="7129463" cy="3776663"/>
          </a:xfrm>
        </p:spPr>
        <p:txBody>
          <a:bodyPr/>
          <a:lstStyle/>
          <a:p>
            <a:r>
              <a:rPr lang="ru-RU" altLang="ru-RU" sz="6000">
                <a:solidFill>
                  <a:srgbClr val="002060"/>
                </a:solidFill>
              </a:rPr>
              <a:t>Примерно 80</a:t>
            </a:r>
          </a:p>
          <a:p>
            <a:r>
              <a:rPr lang="ru-RU" altLang="ru-RU" sz="6000">
                <a:solidFill>
                  <a:srgbClr val="002060"/>
                </a:solidFill>
              </a:rPr>
              <a:t>Примерно 190</a:t>
            </a:r>
          </a:p>
          <a:p>
            <a:r>
              <a:rPr lang="ru-RU" altLang="ru-RU" sz="6000">
                <a:solidFill>
                  <a:srgbClr val="002060"/>
                </a:solidFill>
              </a:rPr>
              <a:t>Примерно 240</a:t>
            </a:r>
          </a:p>
        </p:txBody>
      </p:sp>
      <p:sp>
        <p:nvSpPr>
          <p:cNvPr id="7171" name="Заголовок 2">
            <a:extLst>
              <a:ext uri="{FF2B5EF4-FFF2-40B4-BE49-F238E27FC236}">
                <a16:creationId xmlns:a16="http://schemas.microsoft.com/office/drawing/2014/main" id="{5797393A-A829-5399-D2F1-BA09C696A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975" cy="1858962"/>
          </a:xfrm>
        </p:spPr>
        <p:txBody>
          <a:bodyPr/>
          <a:lstStyle/>
          <a:p>
            <a:r>
              <a:rPr lang="ru-RU" altLang="ru-RU" b="1">
                <a:solidFill>
                  <a:srgbClr val="FF0000"/>
                </a:solidFill>
              </a:rPr>
              <a:t>Сколько всего народов проживает на территории России?</a:t>
            </a:r>
            <a:endParaRPr lang="ru-RU" altLang="ru-RU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BFB774C-F7F3-E676-D576-42E1BD8C55F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49580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в)</a:t>
            </a:r>
            <a:r>
              <a:rPr lang="ru-RU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Выберите из картинок, предложенных ниже, ту, которая изображает праздник «Национальных культур». И приклейте ее в афишу.</a:t>
            </a:r>
            <a:r>
              <a:rPr lang="ru-RU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1DDD8B-EC63-F56E-2B32-6BB8A4B872D1}"/>
              </a:ext>
            </a:extLst>
          </p:cNvPr>
          <p:cNvSpPr txBox="1"/>
          <p:nvPr/>
        </p:nvSpPr>
        <p:spPr>
          <a:xfrm>
            <a:off x="107950" y="260350"/>
            <a:ext cx="8928100" cy="1477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в)</a:t>
            </a:r>
            <a:r>
              <a:rPr lang="ru-RU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Выберите из картинок, предложенных ниже, ту, которая изображает праздник «Национальных культур». И приклейте ее в афишу.</a:t>
            </a:r>
            <a:r>
              <a:rPr lang="ru-RU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dirty="0"/>
          </a:p>
        </p:txBody>
      </p:sp>
      <p:pic>
        <p:nvPicPr>
          <p:cNvPr id="44036" name="Рисунок 3">
            <a:extLst>
              <a:ext uri="{FF2B5EF4-FFF2-40B4-BE49-F238E27FC236}">
                <a16:creationId xmlns:a16="http://schemas.microsoft.com/office/drawing/2014/main" id="{D3DC9355-BE01-6467-00B1-6436B213C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1670050"/>
            <a:ext cx="2592388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Рисунок 4">
            <a:extLst>
              <a:ext uri="{FF2B5EF4-FFF2-40B4-BE49-F238E27FC236}">
                <a16:creationId xmlns:a16="http://schemas.microsoft.com/office/drawing/2014/main" id="{1F6DB161-1DCF-FCFD-323B-C4D72FDC9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389438"/>
            <a:ext cx="3021012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Рисунок 5">
            <a:extLst>
              <a:ext uri="{FF2B5EF4-FFF2-40B4-BE49-F238E27FC236}">
                <a16:creationId xmlns:a16="http://schemas.microsoft.com/office/drawing/2014/main" id="{C1439CCD-EDC3-630D-6ACA-0DA95F05D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25" y="1738313"/>
            <a:ext cx="2049463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Рисунок 6">
            <a:extLst>
              <a:ext uri="{FF2B5EF4-FFF2-40B4-BE49-F238E27FC236}">
                <a16:creationId xmlns:a16="http://schemas.microsoft.com/office/drawing/2014/main" id="{B6DABA29-0D8D-75D7-4484-14DC8C02A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389438"/>
            <a:ext cx="306228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FCF82AE-94B0-742D-1B68-E5EEE086D01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49580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в)</a:t>
            </a:r>
            <a:r>
              <a:rPr lang="ru-RU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Выберите из картинок, предложенных ниже, ту, которая изображает праздник «Национальных культур». И приклейте ее в афишу.</a:t>
            </a:r>
            <a:r>
              <a:rPr lang="ru-RU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3DC131B1-23C3-459C-2335-E67AE99F68FF}"/>
              </a:ext>
            </a:extLst>
          </p:cNvPr>
          <p:cNvGraphicFramePr>
            <a:graphicFrameLocks noGrp="1"/>
          </p:cNvGraphicFramePr>
          <p:nvPr/>
        </p:nvGraphicFramePr>
        <p:xfrm>
          <a:off x="468313" y="476250"/>
          <a:ext cx="8280400" cy="6043613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177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03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51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 dirty="0">
                          <a:effectLst/>
                          <a:latin typeface="+mn-lt"/>
                        </a:rPr>
                        <a:t>13:00-13:15</a:t>
                      </a:r>
                      <a:endParaRPr lang="ru-RU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/>
                          <a:latin typeface="+mn-lt"/>
                        </a:rPr>
                        <a:t>Встреча гостей, библиотека</a:t>
                      </a: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7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 dirty="0">
                          <a:effectLst/>
                          <a:latin typeface="+mn-lt"/>
                        </a:rPr>
                        <a:t>13:15-14:00</a:t>
                      </a:r>
                      <a:endParaRPr lang="ru-RU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/>
                          <a:latin typeface="+mn-lt"/>
                        </a:rPr>
                        <a:t>Игры разных народов, спортивный зал.</a:t>
                      </a: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7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>
                          <a:effectLst/>
                          <a:latin typeface="+mn-lt"/>
                        </a:rPr>
                        <a:t>14:00-14:30</a:t>
                      </a:r>
                      <a:endParaRPr lang="ru-RU" sz="2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/>
                          <a:latin typeface="+mn-lt"/>
                        </a:rPr>
                        <a:t>Показ национальных костюмов, актовый зал.</a:t>
                      </a: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97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>
                          <a:effectLst/>
                          <a:latin typeface="+mn-lt"/>
                        </a:rPr>
                        <a:t>14:30-15:00</a:t>
                      </a:r>
                      <a:endParaRPr lang="ru-RU" sz="2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/>
                          <a:latin typeface="+mn-lt"/>
                        </a:rPr>
                        <a:t>Мастер класс по изготовлению куклы, рекреация начальной школы.</a:t>
                      </a: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51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>
                          <a:effectLst/>
                          <a:latin typeface="+mn-lt"/>
                        </a:rPr>
                        <a:t>15:00-15:40</a:t>
                      </a:r>
                      <a:endParaRPr lang="ru-RU" sz="2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/>
                          <a:latin typeface="+mn-lt"/>
                        </a:rPr>
                        <a:t>Вкусные угощения, столовая</a:t>
                      </a: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8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 dirty="0">
                          <a:effectLst/>
                          <a:latin typeface="+mn-lt"/>
                        </a:rPr>
                        <a:t>15:40-16:00</a:t>
                      </a:r>
                      <a:endParaRPr lang="ru-RU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/>
                          <a:latin typeface="+mn-lt"/>
                        </a:rPr>
                        <a:t>Проводы гостей, холл.</a:t>
                      </a: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18204CA-1362-2249-8EAA-0FC6E0208FD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49580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в)</a:t>
            </a:r>
            <a:r>
              <a:rPr lang="ru-RU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Выберите из картинок, предложенных ниже, ту, которая изображает праздник «Национальных культур». И приклейте ее в афишу.</a:t>
            </a:r>
            <a:r>
              <a:rPr lang="ru-RU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5CA35B-7C81-8379-EDC6-5F9245662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773" y="0"/>
            <a:ext cx="520045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3D86184-F998-56F7-9C6C-9E2B9306671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Выберите из предложенных картинок ту, которая изображает куклу, изготовленную на мастер-классе. Наклейте её изображение на афишу, чтобы придать ей яркости и привлекательности</a:t>
            </a:r>
          </a:p>
        </p:txBody>
      </p:sp>
      <p:pic>
        <p:nvPicPr>
          <p:cNvPr id="47107" name="Рисунок 4">
            <a:extLst>
              <a:ext uri="{FF2B5EF4-FFF2-40B4-BE49-F238E27FC236}">
                <a16:creationId xmlns:a16="http://schemas.microsoft.com/office/drawing/2014/main" id="{43A6B5A4-ED08-E59A-E3C8-65FA3D888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180975"/>
            <a:ext cx="8172450" cy="649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F8584BA-A4BB-8A70-49BB-6922EFF1158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49580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в)</a:t>
            </a:r>
            <a:r>
              <a:rPr lang="ru-RU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Выберите из картинок, предложенных ниже, ту, которая изображает праздник «Национальных культур». И приклейте ее в афишу.</a:t>
            </a:r>
            <a:r>
              <a:rPr lang="ru-RU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8131" name="Рисунок 2">
            <a:extLst>
              <a:ext uri="{FF2B5EF4-FFF2-40B4-BE49-F238E27FC236}">
                <a16:creationId xmlns:a16="http://schemas.microsoft.com/office/drawing/2014/main" id="{5701A415-DFFE-D9E1-754F-4FBDAC3E4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4" t="15285" r="5908" b="11777"/>
          <a:stretch>
            <a:fillRect/>
          </a:stretch>
        </p:blipFill>
        <p:spPr bwMode="auto">
          <a:xfrm>
            <a:off x="582613" y="260350"/>
            <a:ext cx="7978775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33BBCF5-494B-FD0A-8D7B-4785E8340E33}"/>
              </a:ext>
            </a:extLst>
          </p:cNvPr>
          <p:cNvGraphicFramePr>
            <a:graphicFrameLocks noGrp="1"/>
          </p:cNvGraphicFramePr>
          <p:nvPr/>
        </p:nvGraphicFramePr>
        <p:xfrm>
          <a:off x="250825" y="4329113"/>
          <a:ext cx="8785225" cy="2028825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464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40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40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40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95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94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5886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</a:rPr>
                        <a:t>Количество учеников начальных классов</a:t>
                      </a: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8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</a:rPr>
                        <a:t> </a:t>
                      </a: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</a:rPr>
                        <a:t>1 классы</a:t>
                      </a: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  <a:latin typeface="+mn-lt"/>
                        </a:rPr>
                        <a:t>2 классы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  <a:latin typeface="+mn-lt"/>
                        </a:rPr>
                        <a:t>3 классы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  <a:latin typeface="+mn-lt"/>
                        </a:rPr>
                        <a:t>4 классы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  <a:latin typeface="+mn-lt"/>
                        </a:rPr>
                        <a:t>Итого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70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  <a:latin typeface="+mn-lt"/>
                        </a:rPr>
                        <a:t>Количество учеников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</a:rPr>
                        <a:t> </a:t>
                      </a: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</a:rPr>
                        <a:t> </a:t>
                      </a: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</a:rPr>
                        <a:t> </a:t>
                      </a: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</a:rPr>
                        <a:t> </a:t>
                      </a: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</a:rPr>
                        <a:t> </a:t>
                      </a: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>
            <a:extLst>
              <a:ext uri="{FF2B5EF4-FFF2-40B4-BE49-F238E27FC236}">
                <a16:creationId xmlns:a16="http://schemas.microsoft.com/office/drawing/2014/main" id="{5A785F34-B84C-554F-5B21-959DAF23C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975" cy="2362200"/>
          </a:xfrm>
        </p:spPr>
        <p:txBody>
          <a:bodyPr/>
          <a:lstStyle/>
          <a:p>
            <a:pPr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Согласно последней переписи населения, в России проживает примерно</a:t>
            </a:r>
            <a:r>
              <a:rPr lang="ru-RU" b="1" dirty="0"/>
              <a:t> </a:t>
            </a:r>
            <a:r>
              <a:rPr lang="ru-RU" b="1" dirty="0">
                <a:solidFill>
                  <a:srgbClr val="FF0000"/>
                </a:solidFill>
              </a:rPr>
              <a:t> 190 народов</a:t>
            </a:r>
            <a:r>
              <a:rPr lang="ru-RU" b="1" dirty="0"/>
              <a:t>. </a:t>
            </a:r>
            <a:endParaRPr lang="ru-RU" altLang="ru-RU" dirty="0"/>
          </a:p>
        </p:txBody>
      </p:sp>
      <p:pic>
        <p:nvPicPr>
          <p:cNvPr id="8195" name="Рисунок 1">
            <a:extLst>
              <a:ext uri="{FF2B5EF4-FFF2-40B4-BE49-F238E27FC236}">
                <a16:creationId xmlns:a16="http://schemas.microsoft.com/office/drawing/2014/main" id="{3904181C-38F8-AB44-4279-DE7498E91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2492375"/>
            <a:ext cx="6981825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>
            <a:extLst>
              <a:ext uri="{FF2B5EF4-FFF2-40B4-BE49-F238E27FC236}">
                <a16:creationId xmlns:a16="http://schemas.microsoft.com/office/drawing/2014/main" id="{C253984D-D70C-E4C1-4AFB-C9E92CE61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" y="0"/>
            <a:ext cx="9036050" cy="1576388"/>
          </a:xfrm>
        </p:spPr>
        <p:txBody>
          <a:bodyPr/>
          <a:lstStyle/>
          <a:p>
            <a:r>
              <a:rPr lang="ru-RU" altLang="ru-RU" b="1">
                <a:solidFill>
                  <a:srgbClr val="002060"/>
                </a:solidFill>
              </a:rPr>
              <a:t>Вопрос № 2</a:t>
            </a:r>
          </a:p>
        </p:txBody>
      </p:sp>
      <p:sp>
        <p:nvSpPr>
          <p:cNvPr id="9219" name="Объект 2">
            <a:extLst>
              <a:ext uri="{FF2B5EF4-FFF2-40B4-BE49-F238E27FC236}">
                <a16:creationId xmlns:a16="http://schemas.microsoft.com/office/drawing/2014/main" id="{CDAD7A76-535E-DAA5-6FE9-3FEB42291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9220" name="Рисунок 4">
            <a:extLst>
              <a:ext uri="{FF2B5EF4-FFF2-40B4-BE49-F238E27FC236}">
                <a16:creationId xmlns:a16="http://schemas.microsoft.com/office/drawing/2014/main" id="{05DBC5C9-E13F-1EBD-9F22-3C8AE8B01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1116013"/>
            <a:ext cx="7324725" cy="549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>
            <a:extLst>
              <a:ext uri="{FF2B5EF4-FFF2-40B4-BE49-F238E27FC236}">
                <a16:creationId xmlns:a16="http://schemas.microsoft.com/office/drawing/2014/main" id="{0B3928DC-B640-F469-0BE5-74171F779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3068638"/>
            <a:ext cx="8229600" cy="1143000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национальное жилище можно встретить на крайнем Севере. Оно крепкое, но в тоже время хрупкое, очень светлое, основной материал для строительства лёд.</a:t>
            </a:r>
            <a:br>
              <a:rPr lang="ru-RU" altLang="ru-RU" sz="400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называется это странное жилище?</a:t>
            </a:r>
            <a:br>
              <a:rPr lang="ru-RU" altLang="ru-RU" sz="400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altLang="ru-RU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>
            <a:extLst>
              <a:ext uri="{FF2B5EF4-FFF2-40B4-BE49-F238E27FC236}">
                <a16:creationId xmlns:a16="http://schemas.microsoft.com/office/drawing/2014/main" id="{7BAF8539-F60C-D60B-4CF3-367490236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1267" name="Рисунок 1">
            <a:extLst>
              <a:ext uri="{FF2B5EF4-FFF2-40B4-BE49-F238E27FC236}">
                <a16:creationId xmlns:a16="http://schemas.microsoft.com/office/drawing/2014/main" id="{05861EE0-BD11-C7EA-3600-8BB1753CF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052513"/>
            <a:ext cx="8670925" cy="487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>
            <a:extLst>
              <a:ext uri="{FF2B5EF4-FFF2-40B4-BE49-F238E27FC236}">
                <a16:creationId xmlns:a16="http://schemas.microsoft.com/office/drawing/2014/main" id="{A8BFE07C-1FCC-613A-0717-616CBB430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ru-RU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ИГЛУ</a:t>
            </a:r>
          </a:p>
        </p:txBody>
      </p:sp>
      <p:pic>
        <p:nvPicPr>
          <p:cNvPr id="12291" name="Рисунок 1">
            <a:extLst>
              <a:ext uri="{FF2B5EF4-FFF2-40B4-BE49-F238E27FC236}">
                <a16:creationId xmlns:a16="http://schemas.microsoft.com/office/drawing/2014/main" id="{1665A1C4-C4F6-E224-BC7A-A0C3036D6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1628775"/>
            <a:ext cx="78422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776</Words>
  <Application>Microsoft Office PowerPoint</Application>
  <PresentationFormat>Экран (4:3)</PresentationFormat>
  <Paragraphs>100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9" baseType="lpstr">
      <vt:lpstr>Arial</vt:lpstr>
      <vt:lpstr>Calibri</vt:lpstr>
      <vt:lpstr>Monotype Corsiva</vt:lpstr>
      <vt:lpstr>Times New Roman</vt:lpstr>
      <vt:lpstr>Тема Office</vt:lpstr>
      <vt:lpstr>Презентация PowerPoint</vt:lpstr>
      <vt:lpstr>Россия</vt:lpstr>
      <vt:lpstr>Презентация PowerPoint</vt:lpstr>
      <vt:lpstr>Сколько всего народов проживает на территории России?</vt:lpstr>
      <vt:lpstr>Согласно последней переписи населения, в России проживает примерно  190 народов. </vt:lpstr>
      <vt:lpstr>Вопрос № 2</vt:lpstr>
      <vt:lpstr>Это национальное жилище можно встретить на крайнем Севере. Оно крепкое, но в тоже время хрупкое, очень светлое, основной материал для строительства лёд. Как называется это странное жилище? </vt:lpstr>
      <vt:lpstr>Презентация PowerPoint</vt:lpstr>
      <vt:lpstr>Это ИГЛУ</vt:lpstr>
      <vt:lpstr>Вопрос № 3</vt:lpstr>
      <vt:lpstr>Какому народу принадлежит это вкусное блюдо и как оно называется?</vt:lpstr>
      <vt:lpstr>Это конечно же ЧАК ЧАК и готовят его </vt:lpstr>
      <vt:lpstr>Вопрос № 4</vt:lpstr>
      <vt:lpstr>Самоназвание какого народа переводится на русский язык как «настоящие люди»?</vt:lpstr>
      <vt:lpstr>Чукчи</vt:lpstr>
      <vt:lpstr>Вопрос № 5</vt:lpstr>
      <vt:lpstr>Презентация PowerPoint</vt:lpstr>
      <vt:lpstr>БЛИНЫ</vt:lpstr>
      <vt:lpstr>Вопрос № 6</vt:lpstr>
      <vt:lpstr>Как называется ежегодный народный праздник окончания весенних полевых работ у татар и башкир? </vt:lpstr>
      <vt:lpstr>Презентация PowerPoint</vt:lpstr>
      <vt:lpstr>Вопрос № 7</vt:lpstr>
      <vt:lpstr>Какой народ России считается изобретателем  кефира ?</vt:lpstr>
      <vt:lpstr>Презентация PowerPoint</vt:lpstr>
      <vt:lpstr>Презентация PowerPoint</vt:lpstr>
      <vt:lpstr>Вопрос № 8</vt:lpstr>
      <vt:lpstr>Перед вами картина художника  Константина Маковского «Боярышня у окна» . Что на голове у девушки?</vt:lpstr>
      <vt:lpstr>Презентация PowerPoint</vt:lpstr>
      <vt:lpstr>Конечно же….</vt:lpstr>
      <vt:lpstr>КОКОШНИК</vt:lpstr>
      <vt:lpstr>Вопрос № 9</vt:lpstr>
      <vt:lpstr>Удмурты называют его Тол Бабай,  буряты – Сагаан Убугун,  чуваши – Хёл Муччи,  якуты – Чысхаан, тувинцы – Соок-Ирей, карелы – Паккайне,  татары и башкиры – Кыш Бабай,  марийцы – Йушто Кугыза.   Под каким именем он известен каждому жителю России? </vt:lpstr>
      <vt:lpstr>Презентация PowerPoint</vt:lpstr>
      <vt:lpstr>Вопрос № 10</vt:lpstr>
      <vt:lpstr>Русский народный музыкальный инструмент ?</vt:lpstr>
      <vt:lpstr>Балалайка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Lenovo</dc:creator>
  <cp:lastModifiedBy>Копылова Екатерина</cp:lastModifiedBy>
  <cp:revision>33</cp:revision>
  <dcterms:created xsi:type="dcterms:W3CDTF">2015-01-27T10:59:24Z</dcterms:created>
  <dcterms:modified xsi:type="dcterms:W3CDTF">2024-04-15T18:31:34Z</dcterms:modified>
</cp:coreProperties>
</file>